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8462-2227-4D61-8E38-DD716C5407D4}" type="datetimeFigureOut">
              <a:rPr kumimoji="1" lang="ja-JP" altLang="en-US" smtClean="0"/>
              <a:t>2026/5/9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016F-3B1C-49DF-BC08-4CFFF72EA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8462-2227-4D61-8E38-DD716C5407D4}" type="datetimeFigureOut">
              <a:rPr kumimoji="1" lang="ja-JP" altLang="en-US" smtClean="0"/>
              <a:t>2026/5/9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016F-3B1C-49DF-BC08-4CFFF72EA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48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8462-2227-4D61-8E38-DD716C5407D4}" type="datetimeFigureOut">
              <a:rPr kumimoji="1" lang="ja-JP" altLang="en-US" smtClean="0"/>
              <a:t>2026/5/9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016F-3B1C-49DF-BC08-4CFFF72EA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14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8462-2227-4D61-8E38-DD716C5407D4}" type="datetimeFigureOut">
              <a:rPr kumimoji="1" lang="ja-JP" altLang="en-US" smtClean="0"/>
              <a:t>2026/5/9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016F-3B1C-49DF-BC08-4CFFF72EA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74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8462-2227-4D61-8E38-DD716C5407D4}" type="datetimeFigureOut">
              <a:rPr kumimoji="1" lang="ja-JP" altLang="en-US" smtClean="0"/>
              <a:t>2026/5/9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016F-3B1C-49DF-BC08-4CFFF72EA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27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8462-2227-4D61-8E38-DD716C5407D4}" type="datetimeFigureOut">
              <a:rPr kumimoji="1" lang="ja-JP" altLang="en-US" smtClean="0"/>
              <a:t>2026/5/9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016F-3B1C-49DF-BC08-4CFFF72EA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67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8462-2227-4D61-8E38-DD716C5407D4}" type="datetimeFigureOut">
              <a:rPr kumimoji="1" lang="ja-JP" altLang="en-US" smtClean="0"/>
              <a:t>2026/5/9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016F-3B1C-49DF-BC08-4CFFF72EA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27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8462-2227-4D61-8E38-DD716C5407D4}" type="datetimeFigureOut">
              <a:rPr kumimoji="1" lang="ja-JP" altLang="en-US" smtClean="0"/>
              <a:t>2026/5/9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016F-3B1C-49DF-BC08-4CFFF72EA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52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8462-2227-4D61-8E38-DD716C5407D4}" type="datetimeFigureOut">
              <a:rPr kumimoji="1" lang="ja-JP" altLang="en-US" smtClean="0"/>
              <a:t>2026/5/9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016F-3B1C-49DF-BC08-4CFFF72EA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57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8462-2227-4D61-8E38-DD716C5407D4}" type="datetimeFigureOut">
              <a:rPr kumimoji="1" lang="ja-JP" altLang="en-US" smtClean="0"/>
              <a:t>2026/5/9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016F-3B1C-49DF-BC08-4CFFF72EA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15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8462-2227-4D61-8E38-DD716C5407D4}" type="datetimeFigureOut">
              <a:rPr kumimoji="1" lang="ja-JP" altLang="en-US" smtClean="0"/>
              <a:t>2026/5/9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016F-3B1C-49DF-BC08-4CFFF72EA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47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8462-2227-4D61-8E38-DD716C5407D4}" type="datetimeFigureOut">
              <a:rPr kumimoji="1" lang="ja-JP" altLang="en-US" smtClean="0"/>
              <a:t>2026/5/9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3016F-3B1C-49DF-BC08-4CFFF72EA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258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D75D193-8EBA-4A8B-9D8E-FA03E2DD459C}"/>
              </a:ext>
            </a:extLst>
          </p:cNvPr>
          <p:cNvSpPr/>
          <p:nvPr/>
        </p:nvSpPr>
        <p:spPr>
          <a:xfrm>
            <a:off x="63610" y="0"/>
            <a:ext cx="8937267" cy="6743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9D9C94-10A4-4F77-97FF-E2F4A7AD7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23" y="114238"/>
            <a:ext cx="2466276" cy="7319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1C8DD78-9FC9-4622-861D-8E3C5904EDA4}"/>
              </a:ext>
            </a:extLst>
          </p:cNvPr>
          <p:cNvSpPr/>
          <p:nvPr/>
        </p:nvSpPr>
        <p:spPr>
          <a:xfrm>
            <a:off x="3006980" y="344260"/>
            <a:ext cx="2569190" cy="4208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</a:rPr>
              <a:t>学校教育目標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1D55DF-9748-4F75-B767-44BCE8ACE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113" y="114238"/>
            <a:ext cx="714489" cy="714489"/>
          </a:xfrm>
          <a:prstGeom prst="rect">
            <a:avLst/>
          </a:prstGeom>
        </p:spPr>
      </p:pic>
      <p:sp>
        <p:nvSpPr>
          <p:cNvPr id="9" name="字幕 8">
            <a:extLst>
              <a:ext uri="{FF2B5EF4-FFF2-40B4-BE49-F238E27FC236}">
                <a16:creationId xmlns:a16="http://schemas.microsoft.com/office/drawing/2014/main" id="{D51CDF56-0FAC-4157-8ADB-AD1B8AAEA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5977" y="241893"/>
            <a:ext cx="2296235" cy="566682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00000"/>
              </a:lnSpc>
            </a:pPr>
            <a:r>
              <a:rPr kumimoji="1" lang="ja-JP" altLang="en-US" sz="1400" b="1" dirty="0">
                <a:solidFill>
                  <a:srgbClr val="002060"/>
                </a:solidFill>
              </a:rPr>
              <a:t>令和８年度</a:t>
            </a:r>
            <a:endParaRPr kumimoji="1" lang="en-US" altLang="ja-JP" sz="1400" b="1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r>
              <a:rPr kumimoji="1" lang="ja-JP" altLang="en-US" sz="1400" b="1" dirty="0">
                <a:solidFill>
                  <a:srgbClr val="002060"/>
                </a:solidFill>
              </a:rPr>
              <a:t>横瀬中学校グランドデザイン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7C7698C-F2D1-4942-BDAB-23BC5ABE4F03}"/>
              </a:ext>
            </a:extLst>
          </p:cNvPr>
          <p:cNvSpPr/>
          <p:nvPr/>
        </p:nvSpPr>
        <p:spPr>
          <a:xfrm>
            <a:off x="1858105" y="866424"/>
            <a:ext cx="5032612" cy="4005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</a:rPr>
              <a:t>よ</a:t>
            </a:r>
            <a:r>
              <a:rPr lang="ja-JP" altLang="en-US" sz="1500" b="1" dirty="0">
                <a:solidFill>
                  <a:schemeClr val="tx1"/>
                </a:solidFill>
              </a:rPr>
              <a:t>く学び　　</a:t>
            </a:r>
            <a:r>
              <a:rPr lang="ja-JP" altLang="en-US" sz="2400" b="1" dirty="0">
                <a:solidFill>
                  <a:srgbClr val="FF0000"/>
                </a:solidFill>
              </a:rPr>
              <a:t>こ</a:t>
            </a:r>
            <a:r>
              <a:rPr lang="ja-JP" altLang="en-US" sz="1500" b="1" dirty="0">
                <a:solidFill>
                  <a:schemeClr val="tx1"/>
                </a:solidFill>
              </a:rPr>
              <a:t>ころを正し　　</a:t>
            </a:r>
            <a:r>
              <a:rPr lang="ja-JP" altLang="en-US" sz="2400" b="1" dirty="0">
                <a:solidFill>
                  <a:srgbClr val="FF0000"/>
                </a:solidFill>
              </a:rPr>
              <a:t>ぜ</a:t>
            </a:r>
            <a:r>
              <a:rPr lang="ja-JP" altLang="en-US" sz="1500" b="1" dirty="0">
                <a:solidFill>
                  <a:schemeClr val="tx1"/>
                </a:solidFill>
              </a:rPr>
              <a:t>ん力尽くす</a:t>
            </a:r>
          </a:p>
        </p:txBody>
      </p:sp>
      <p:sp>
        <p:nvSpPr>
          <p:cNvPr id="11" name="字幕 8">
            <a:extLst>
              <a:ext uri="{FF2B5EF4-FFF2-40B4-BE49-F238E27FC236}">
                <a16:creationId xmlns:a16="http://schemas.microsoft.com/office/drawing/2014/main" id="{A9062933-725C-4505-9BE0-0BC44486EF0F}"/>
              </a:ext>
            </a:extLst>
          </p:cNvPr>
          <p:cNvSpPr txBox="1">
            <a:spLocks/>
          </p:cNvSpPr>
          <p:nvPr/>
        </p:nvSpPr>
        <p:spPr>
          <a:xfrm>
            <a:off x="970053" y="1358545"/>
            <a:ext cx="6847764" cy="511790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950" b="1" u="sng" dirty="0">
                <a:solidFill>
                  <a:srgbClr val="FF0000"/>
                </a:solidFill>
                <a:latin typeface="+mn-ea"/>
              </a:rPr>
              <a:t>めざす学校像</a:t>
            </a:r>
            <a:endParaRPr lang="en-US" altLang="ja-JP" sz="1950" b="1" u="sng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95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ふるさと横瀬を誇れる生徒があふれる学校</a:t>
            </a:r>
            <a:endParaRPr lang="en-US" altLang="ja-JP" sz="1950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endParaRPr lang="en-US" altLang="ja-JP" sz="2100" b="1" dirty="0">
              <a:solidFill>
                <a:srgbClr val="FF0000"/>
              </a:solidFill>
            </a:endParaRPr>
          </a:p>
        </p:txBody>
      </p:sp>
      <p:sp>
        <p:nvSpPr>
          <p:cNvPr id="12" name="字幕 8">
            <a:extLst>
              <a:ext uri="{FF2B5EF4-FFF2-40B4-BE49-F238E27FC236}">
                <a16:creationId xmlns:a16="http://schemas.microsoft.com/office/drawing/2014/main" id="{E8D47581-A8C4-4FA9-A256-F822BC24B5AC}"/>
              </a:ext>
            </a:extLst>
          </p:cNvPr>
          <p:cNvSpPr txBox="1">
            <a:spLocks/>
          </p:cNvSpPr>
          <p:nvPr/>
        </p:nvSpPr>
        <p:spPr>
          <a:xfrm>
            <a:off x="970053" y="1880279"/>
            <a:ext cx="6847764" cy="511791"/>
          </a:xfrm>
          <a:prstGeom prst="rect">
            <a:avLst/>
          </a:prstGeom>
        </p:spPr>
        <p:txBody>
          <a:bodyPr vert="horz" lIns="68580" tIns="34290" rIns="68580" bIns="3429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300" b="1" u="sng" dirty="0">
                <a:solidFill>
                  <a:srgbClr val="FF0000"/>
                </a:solidFill>
                <a:latin typeface="+mn-ea"/>
              </a:rPr>
              <a:t>めざす生徒像</a:t>
            </a:r>
            <a:endParaRPr lang="en-US" altLang="ja-JP" sz="4300" b="1" u="sng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43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自ら学ぶ生徒　　心豊かな生徒　　健康でたくましい生徒</a:t>
            </a:r>
            <a:endParaRPr lang="en-US" altLang="ja-JP" sz="4300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endParaRPr lang="en-US" altLang="ja-JP" sz="2100" b="1" dirty="0">
              <a:solidFill>
                <a:srgbClr val="FF0000"/>
              </a:solidFill>
            </a:endParaRPr>
          </a:p>
        </p:txBody>
      </p:sp>
      <p:sp>
        <p:nvSpPr>
          <p:cNvPr id="13" name="字幕 8">
            <a:extLst>
              <a:ext uri="{FF2B5EF4-FFF2-40B4-BE49-F238E27FC236}">
                <a16:creationId xmlns:a16="http://schemas.microsoft.com/office/drawing/2014/main" id="{84A4FDF3-8E86-4D15-AABD-82602E74F6EA}"/>
              </a:ext>
            </a:extLst>
          </p:cNvPr>
          <p:cNvSpPr txBox="1">
            <a:spLocks/>
          </p:cNvSpPr>
          <p:nvPr/>
        </p:nvSpPr>
        <p:spPr>
          <a:xfrm>
            <a:off x="970053" y="2382120"/>
            <a:ext cx="6847764" cy="511791"/>
          </a:xfrm>
          <a:prstGeom prst="rect">
            <a:avLst/>
          </a:prstGeom>
        </p:spPr>
        <p:txBody>
          <a:bodyPr vert="horz" lIns="68580" tIns="34290" rIns="68580" bIns="3429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5600" b="1" u="sng" dirty="0">
                <a:solidFill>
                  <a:srgbClr val="FF0000"/>
                </a:solidFill>
                <a:latin typeface="+mn-ea"/>
              </a:rPr>
              <a:t>学校経営方針</a:t>
            </a:r>
            <a:endParaRPr lang="en-US" altLang="ja-JP" sz="5600" b="1" u="sng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56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生徒一人一人の良さを認めて・褒めて･自信を持たせる教育の推進</a:t>
            </a:r>
            <a:endParaRPr lang="en-US" altLang="ja-JP" sz="5600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endParaRPr lang="en-US" altLang="ja-JP" sz="2100" b="1" dirty="0">
              <a:solidFill>
                <a:srgbClr val="FF0000"/>
              </a:solidFill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A2E45215-E2FE-4CEA-8ABA-D18A7A3E9E55}"/>
              </a:ext>
            </a:extLst>
          </p:cNvPr>
          <p:cNvSpPr/>
          <p:nvPr/>
        </p:nvSpPr>
        <p:spPr>
          <a:xfrm>
            <a:off x="263780" y="1458911"/>
            <a:ext cx="1443251" cy="73193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00" b="1" dirty="0"/>
              <a:t>爽やかな</a:t>
            </a:r>
            <a:endParaRPr lang="en-US" altLang="ja-JP" sz="1200" b="1" dirty="0"/>
          </a:p>
          <a:p>
            <a:pPr algn="ctr"/>
            <a:r>
              <a:rPr lang="ja-JP" altLang="en-US" sz="1200" b="1" dirty="0"/>
              <a:t>挨拶と返事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968FD18C-6B7C-42AE-B21B-E58566159852}"/>
              </a:ext>
            </a:extLst>
          </p:cNvPr>
          <p:cNvSpPr/>
          <p:nvPr/>
        </p:nvSpPr>
        <p:spPr>
          <a:xfrm>
            <a:off x="248427" y="2351412"/>
            <a:ext cx="1443251" cy="73193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00" b="1" dirty="0"/>
              <a:t>志や夢へ</a:t>
            </a:r>
            <a:endParaRPr lang="en-US" altLang="ja-JP" sz="1200" b="1" dirty="0"/>
          </a:p>
          <a:p>
            <a:pPr algn="ctr"/>
            <a:r>
              <a:rPr lang="ja-JP" altLang="en-US" sz="1200" b="1" dirty="0"/>
              <a:t>向けて挑戦</a:t>
            </a:r>
            <a:endParaRPr lang="en-US" altLang="ja-JP" sz="1200" b="1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C220929F-9326-4FE2-AF51-69A3F363CC11}"/>
              </a:ext>
            </a:extLst>
          </p:cNvPr>
          <p:cNvSpPr/>
          <p:nvPr/>
        </p:nvSpPr>
        <p:spPr>
          <a:xfrm>
            <a:off x="284569" y="3445609"/>
            <a:ext cx="2849629" cy="16432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確かな学力づくり</a:t>
            </a:r>
            <a:endParaRPr lang="en-US" altLang="ja-JP" sz="1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050" spc="-75" dirty="0">
                <a:solidFill>
                  <a:schemeClr val="tx1"/>
                </a:solidFill>
              </a:rPr>
              <a:t>① 「学ぶ楽しさ」「わかる喜び」を感じる</a:t>
            </a:r>
            <a:endParaRPr lang="en-US" altLang="ja-JP" sz="1050" spc="-75" dirty="0">
              <a:solidFill>
                <a:schemeClr val="tx1"/>
              </a:solidFill>
            </a:endParaRPr>
          </a:p>
          <a:p>
            <a:r>
              <a:rPr lang="ja-JP" altLang="en-US" sz="1050" spc="-75" dirty="0">
                <a:solidFill>
                  <a:schemeClr val="tx1"/>
                </a:solidFill>
              </a:rPr>
              <a:t>　授業の創造と</a:t>
            </a:r>
            <a:r>
              <a:rPr lang="en-US" altLang="ja-JP" sz="1050" spc="-75" dirty="0">
                <a:solidFill>
                  <a:schemeClr val="tx1"/>
                </a:solidFill>
              </a:rPr>
              <a:t>ICT</a:t>
            </a:r>
            <a:r>
              <a:rPr lang="ja-JP" altLang="en-US" sz="1050" spc="-75" dirty="0">
                <a:solidFill>
                  <a:schemeClr val="tx1"/>
                </a:solidFill>
              </a:rPr>
              <a:t>を活用した授業</a:t>
            </a:r>
            <a:endParaRPr lang="en-US" altLang="ja-JP" sz="1050" spc="-75" dirty="0">
              <a:solidFill>
                <a:schemeClr val="tx1"/>
              </a:solidFill>
            </a:endParaRPr>
          </a:p>
          <a:p>
            <a:r>
              <a:rPr lang="ja-JP" altLang="en-US" sz="1050" spc="-75" dirty="0">
                <a:solidFill>
                  <a:schemeClr val="tx1"/>
                </a:solidFill>
              </a:rPr>
              <a:t>② 学習ソフトや補充学習会による基礎的基本</a:t>
            </a:r>
            <a:endParaRPr lang="en-US" altLang="ja-JP" sz="1050" spc="-75" dirty="0">
              <a:solidFill>
                <a:schemeClr val="tx1"/>
              </a:solidFill>
            </a:endParaRPr>
          </a:p>
          <a:p>
            <a:r>
              <a:rPr lang="ja-JP" altLang="en-US" sz="1050" spc="-75" dirty="0">
                <a:solidFill>
                  <a:schemeClr val="tx1"/>
                </a:solidFill>
              </a:rPr>
              <a:t>　的知識・技能の習得</a:t>
            </a:r>
            <a:endParaRPr lang="en-US" altLang="ja-JP" sz="1050" spc="-75" dirty="0">
              <a:solidFill>
                <a:schemeClr val="tx1"/>
              </a:solidFill>
            </a:endParaRPr>
          </a:p>
          <a:p>
            <a:r>
              <a:rPr lang="ja-JP" altLang="en-US" sz="1050" spc="-75" dirty="0">
                <a:solidFill>
                  <a:schemeClr val="tx1"/>
                </a:solidFill>
              </a:rPr>
              <a:t>③ 学習課題を設定した問題解決型授業展開の</a:t>
            </a:r>
            <a:endParaRPr lang="en-US" altLang="ja-JP" sz="1050" spc="-75" dirty="0">
              <a:solidFill>
                <a:schemeClr val="tx1"/>
              </a:solidFill>
            </a:endParaRPr>
          </a:p>
          <a:p>
            <a:r>
              <a:rPr lang="ja-JP" altLang="en-US" sz="1050" spc="-75" dirty="0">
                <a:solidFill>
                  <a:schemeClr val="tx1"/>
                </a:solidFill>
              </a:rPr>
              <a:t>　実施、各種検定の奨励  </a:t>
            </a:r>
            <a:endParaRPr lang="en-US" altLang="ja-JP" sz="1050" spc="-75" dirty="0">
              <a:solidFill>
                <a:schemeClr val="tx1"/>
              </a:solidFill>
            </a:endParaRPr>
          </a:p>
          <a:p>
            <a:r>
              <a:rPr lang="ja-JP" altLang="en-US" sz="1050" spc="-75" dirty="0">
                <a:solidFill>
                  <a:schemeClr val="tx1"/>
                </a:solidFill>
              </a:rPr>
              <a:t>④ 授業規律の確立と学習意欲の向上、家庭</a:t>
            </a:r>
            <a:endParaRPr lang="en-US" altLang="ja-JP" sz="1050" spc="-75" dirty="0">
              <a:solidFill>
                <a:schemeClr val="tx1"/>
              </a:solidFill>
            </a:endParaRPr>
          </a:p>
          <a:p>
            <a:r>
              <a:rPr lang="ja-JP" altLang="en-US" sz="1050" spc="-75" dirty="0">
                <a:solidFill>
                  <a:schemeClr val="tx1"/>
                </a:solidFill>
              </a:rPr>
              <a:t>　学習の定着を目指した取組</a:t>
            </a:r>
            <a:endParaRPr lang="ja-JP" altLang="en-US" sz="1050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80BDFF6-4438-42BC-8FDB-834BD8A4B4B6}"/>
              </a:ext>
            </a:extLst>
          </p:cNvPr>
          <p:cNvSpPr/>
          <p:nvPr/>
        </p:nvSpPr>
        <p:spPr>
          <a:xfrm>
            <a:off x="3273961" y="3440915"/>
            <a:ext cx="2761076" cy="16432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豊かな心づくり</a:t>
            </a:r>
            <a:endParaRPr lang="en-US" altLang="ja-JP" sz="1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① 自他を大切にし、思いやりを持ち、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　いじめを許さない生徒の育成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② 道徳教育の要として道徳授業・体験ボ  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     </a:t>
            </a:r>
            <a:r>
              <a:rPr lang="ja-JP" altLang="en-US" sz="1050" dirty="0">
                <a:solidFill>
                  <a:schemeClr val="tx1"/>
                </a:solidFill>
              </a:rPr>
              <a:t>ランティア活動の推進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③ 進路指導・キャリア教育の充実（キャ　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　リアパスポートの活用）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④ 特別活動の充実（集団への所属感、望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     </a:t>
            </a:r>
            <a:r>
              <a:rPr lang="ja-JP" altLang="en-US" sz="1050" dirty="0">
                <a:solidFill>
                  <a:schemeClr val="tx1"/>
                </a:solidFill>
              </a:rPr>
              <a:t>ましい人間関係）</a:t>
            </a:r>
            <a:endParaRPr lang="ja-JP" altLang="en-US" sz="1050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AE5A280-F7B9-4B11-B53A-B80AB4281DB1}"/>
              </a:ext>
            </a:extLst>
          </p:cNvPr>
          <p:cNvSpPr/>
          <p:nvPr/>
        </p:nvSpPr>
        <p:spPr>
          <a:xfrm>
            <a:off x="6174801" y="3444987"/>
            <a:ext cx="2684630" cy="16391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心身とも健康な体づくり</a:t>
            </a:r>
            <a:endParaRPr lang="en-US" altLang="ja-JP" sz="1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① 保健体育の授業及び体育的活動の充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     </a:t>
            </a:r>
            <a:r>
              <a:rPr lang="ja-JP" altLang="en-US" sz="1050" dirty="0">
                <a:solidFill>
                  <a:schemeClr val="tx1"/>
                </a:solidFill>
              </a:rPr>
              <a:t>実と集団行動の習得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② 昼休みを活用した運動の奨励と部活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     </a:t>
            </a:r>
            <a:r>
              <a:rPr lang="ja-JP" altLang="en-US" sz="1050" dirty="0">
                <a:solidFill>
                  <a:schemeClr val="tx1"/>
                </a:solidFill>
              </a:rPr>
              <a:t>動と連携した体力向上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③ 暑さ指数（ＷＢＧＴ）を確認し</a:t>
            </a:r>
            <a:r>
              <a:rPr lang="ja-JP" altLang="en-US" sz="1050" dirty="0" err="1">
                <a:solidFill>
                  <a:schemeClr val="tx1"/>
                </a:solidFill>
              </a:rPr>
              <a:t>な</a:t>
            </a:r>
            <a:r>
              <a:rPr lang="ja-JP" altLang="en-US" sz="1050" dirty="0">
                <a:solidFill>
                  <a:schemeClr val="tx1"/>
                </a:solidFill>
              </a:rPr>
              <a:t>が　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　らの行動と健康管理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④ 「早寝・早起き・朝ご飯」等の生活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     </a:t>
            </a:r>
            <a:r>
              <a:rPr lang="ja-JP" altLang="en-US" sz="1050" dirty="0">
                <a:solidFill>
                  <a:schemeClr val="tx1"/>
                </a:solidFill>
              </a:rPr>
              <a:t>習慣の確立</a:t>
            </a:r>
            <a:endParaRPr lang="ja-JP" altLang="en-US" sz="1050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A00F6164-3220-4D48-842B-C7F6BAFBE09E}"/>
              </a:ext>
            </a:extLst>
          </p:cNvPr>
          <p:cNvSpPr/>
          <p:nvPr/>
        </p:nvSpPr>
        <p:spPr>
          <a:xfrm>
            <a:off x="284569" y="5141705"/>
            <a:ext cx="2830625" cy="15623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生徒指導の充実</a:t>
            </a:r>
            <a:endParaRPr lang="en-US" altLang="ja-JP" sz="1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①生徒指導の３機能を生かした学級づくり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　（自己決定・自己存在感・共感的関係）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②ハイパー</a:t>
            </a:r>
            <a:r>
              <a:rPr lang="en-US" altLang="ja-JP" sz="1050" dirty="0">
                <a:solidFill>
                  <a:schemeClr val="tx1"/>
                </a:solidFill>
              </a:rPr>
              <a:t>Q-U</a:t>
            </a:r>
            <a:r>
              <a:rPr lang="ja-JP" altLang="en-US" sz="1050" dirty="0">
                <a:solidFill>
                  <a:schemeClr val="tx1"/>
                </a:solidFill>
              </a:rPr>
              <a:t>検査の活用と学級経営・学　　　　　　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　級指導の充実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③「挨拶・返事」の徹底と「チャレンジ精　　　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　神」の育成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④ 不登校生徒への対応（相談員、</a:t>
            </a:r>
            <a:r>
              <a:rPr lang="en-US" altLang="ja-JP" sz="1050" dirty="0">
                <a:solidFill>
                  <a:schemeClr val="tx1"/>
                </a:solidFill>
              </a:rPr>
              <a:t>SC</a:t>
            </a:r>
            <a:r>
              <a:rPr lang="ja-JP" altLang="en-US" sz="1050" dirty="0" err="1">
                <a:solidFill>
                  <a:schemeClr val="tx1"/>
                </a:solidFill>
              </a:rPr>
              <a:t>、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      SSW</a:t>
            </a:r>
            <a:r>
              <a:rPr lang="ja-JP" altLang="en-US" sz="1050" dirty="0">
                <a:solidFill>
                  <a:schemeClr val="tx1"/>
                </a:solidFill>
              </a:rPr>
              <a:t>との連携・協力、</a:t>
            </a:r>
            <a:r>
              <a:rPr lang="en-US" altLang="ja-JP" sz="1050" dirty="0">
                <a:solidFill>
                  <a:schemeClr val="tx1"/>
                </a:solidFill>
              </a:rPr>
              <a:t>SSR</a:t>
            </a:r>
            <a:r>
              <a:rPr lang="ja-JP" altLang="en-US" sz="1050" dirty="0">
                <a:solidFill>
                  <a:schemeClr val="tx1"/>
                </a:solidFill>
              </a:rPr>
              <a:t>の活用）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CC2331B9-5E65-4A87-B4EE-DA3141C8197E}"/>
              </a:ext>
            </a:extLst>
          </p:cNvPr>
          <p:cNvSpPr/>
          <p:nvPr/>
        </p:nvSpPr>
        <p:spPr>
          <a:xfrm>
            <a:off x="3273961" y="5164148"/>
            <a:ext cx="2761076" cy="15398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地域とともにある学校づくり</a:t>
            </a:r>
            <a:endParaRPr lang="en-US" altLang="ja-JP" sz="1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① 学校運営協議会を核とした学校応援 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      </a:t>
            </a:r>
            <a:r>
              <a:rPr lang="ja-JP" altLang="en-US" sz="1050" dirty="0">
                <a:solidFill>
                  <a:schemeClr val="tx1"/>
                </a:solidFill>
              </a:rPr>
              <a:t>団・諸関係機関との連携・協力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② </a:t>
            </a:r>
            <a:r>
              <a:rPr lang="en-US" altLang="ja-JP" sz="1050" dirty="0">
                <a:solidFill>
                  <a:schemeClr val="tx1"/>
                </a:solidFill>
              </a:rPr>
              <a:t>PTA</a:t>
            </a:r>
            <a:r>
              <a:rPr lang="ja-JP" altLang="en-US" sz="1050" dirty="0">
                <a:solidFill>
                  <a:schemeClr val="tx1"/>
                </a:solidFill>
              </a:rPr>
              <a:t>活動・三者面談での連携・協力と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　学校公開、学校評価の実施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③ </a:t>
            </a:r>
            <a:r>
              <a:rPr lang="en-US" altLang="ja-JP" sz="1050" dirty="0">
                <a:solidFill>
                  <a:schemeClr val="tx1"/>
                </a:solidFill>
              </a:rPr>
              <a:t>Yoko</a:t>
            </a:r>
            <a:r>
              <a:rPr lang="ja-JP" altLang="en-US" sz="1050" dirty="0">
                <a:solidFill>
                  <a:schemeClr val="tx1"/>
                </a:solidFill>
              </a:rPr>
              <a:t>ゼミ（全校総合）を通じた地域と　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　の主体的な関わり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④ 横中</a:t>
            </a:r>
            <a:r>
              <a:rPr lang="en-US" altLang="ja-JP" sz="1050" dirty="0">
                <a:solidFill>
                  <a:schemeClr val="tx1"/>
                </a:solidFill>
              </a:rPr>
              <a:t>HP</a:t>
            </a:r>
            <a:r>
              <a:rPr lang="ja-JP" altLang="en-US" sz="1050" dirty="0">
                <a:solidFill>
                  <a:schemeClr val="tx1"/>
                </a:solidFill>
              </a:rPr>
              <a:t>の随時更新、一斉メールの活用、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     </a:t>
            </a:r>
            <a:r>
              <a:rPr lang="ja-JP" altLang="en-US" sz="1050" dirty="0">
                <a:solidFill>
                  <a:schemeClr val="tx1"/>
                </a:solidFill>
              </a:rPr>
              <a:t>各種たよりによる情報発信</a:t>
            </a:r>
            <a:endParaRPr lang="en-US" altLang="ja-JP" sz="1050" dirty="0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729CCECC-E589-423E-91A2-F193E7AA88C3}"/>
              </a:ext>
            </a:extLst>
          </p:cNvPr>
          <p:cNvSpPr/>
          <p:nvPr/>
        </p:nvSpPr>
        <p:spPr>
          <a:xfrm>
            <a:off x="6174801" y="5141706"/>
            <a:ext cx="2681288" cy="15623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特別支援教育の推進</a:t>
            </a:r>
            <a:endParaRPr lang="en-US" altLang="ja-JP" sz="1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① 個別の指導計画による生徒理解と指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     </a:t>
            </a:r>
            <a:r>
              <a:rPr lang="ja-JP" altLang="en-US" sz="1050" dirty="0">
                <a:solidFill>
                  <a:schemeClr val="tx1"/>
                </a:solidFill>
              </a:rPr>
              <a:t>導・支援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② 一人一人の教育のニーズに応じた指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     </a:t>
            </a:r>
            <a:r>
              <a:rPr lang="ja-JP" altLang="en-US" sz="1050" dirty="0">
                <a:solidFill>
                  <a:schemeClr val="tx1"/>
                </a:solidFill>
              </a:rPr>
              <a:t>導・支援の充実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③ 交流学級での授業の充実と保護者・　　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　 関係機関との連携・協力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④ 通常学級における特別支援教育の推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     </a:t>
            </a:r>
            <a:r>
              <a:rPr lang="ja-JP" altLang="en-US" sz="1050" dirty="0">
                <a:solidFill>
                  <a:schemeClr val="tx1"/>
                </a:solidFill>
              </a:rPr>
              <a:t>進（学習支援員との連携）</a:t>
            </a:r>
            <a:endParaRPr lang="ja-JP" altLang="en-US" sz="800" dirty="0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F65A0821-B814-4B43-931C-11FA8EAF60FC}"/>
              </a:ext>
            </a:extLst>
          </p:cNvPr>
          <p:cNvSpPr/>
          <p:nvPr/>
        </p:nvSpPr>
        <p:spPr>
          <a:xfrm>
            <a:off x="2562180" y="2924620"/>
            <a:ext cx="3961259" cy="4658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令和８年度　重点目標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D2A35E7-5329-4E04-B3BE-F1807B298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064" y="826031"/>
            <a:ext cx="1779156" cy="117563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6D474A67-E92E-4708-8360-AC4A338D3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50" y="2072638"/>
            <a:ext cx="1778907" cy="13177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0DCB32B-309F-1EA4-4216-0B22A94507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50" y="2056226"/>
            <a:ext cx="1784769" cy="133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43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</TotalTime>
  <Words>530</Words>
  <Application>Microsoft Office PowerPoint</Application>
  <PresentationFormat>画面に合わせる (4:3)</PresentationFormat>
  <Paragraphs>69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tpc202</cp:lastModifiedBy>
  <cp:revision>46</cp:revision>
  <cp:lastPrinted>2026-05-09T03:59:59Z</cp:lastPrinted>
  <dcterms:created xsi:type="dcterms:W3CDTF">2023-02-27T00:58:24Z</dcterms:created>
  <dcterms:modified xsi:type="dcterms:W3CDTF">2026-05-09T04:00:06Z</dcterms:modified>
</cp:coreProperties>
</file>